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AVI" ContentType="video/unknown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1" r:id="rId7"/>
    <p:sldId id="262" r:id="rId8"/>
    <p:sldId id="260" r:id="rId9"/>
    <p:sldId id="263" r:id="rId10"/>
    <p:sldId id="267" r:id="rId11"/>
    <p:sldId id="264" r:id="rId12"/>
    <p:sldId id="268" r:id="rId13"/>
    <p:sldId id="269" r:id="rId1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1pPr>
    <a:lvl2pPr marL="412394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2pPr>
    <a:lvl3pPr marL="824789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3pPr>
    <a:lvl4pPr marL="1237183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4pPr>
    <a:lvl5pPr marL="1649578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5pPr>
    <a:lvl6pPr marL="2061972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6pPr>
    <a:lvl7pPr marL="2474366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7pPr>
    <a:lvl8pPr marL="2886761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8pPr>
    <a:lvl9pPr marL="3299155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55" autoAdjust="0"/>
    <p:restoredTop sz="90929"/>
  </p:normalViewPr>
  <p:slideViewPr>
    <p:cSldViewPr showGuides="1">
      <p:cViewPr varScale="1">
        <p:scale>
          <a:sx n="114" d="100"/>
          <a:sy n="114" d="100"/>
        </p:scale>
        <p:origin x="-296" y="-112"/>
      </p:cViewPr>
      <p:guideLst>
        <p:guide orient="horz" pos="2160"/>
        <p:guide pos="2880"/>
        <p:guide pos="144"/>
        <p:guide pos="56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jpeg>
</file>

<file path=ppt/media/image2.png>
</file>

<file path=ppt/media/image3.jpeg>
</file>

<file path=ppt/media/image4.png>
</file>

<file path=ppt/media/image5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../media/image3.jpeg"/><Relationship Id="rId5" Type="http://schemas.openxmlformats.org/officeDocument/2006/relationships/image" Target="../media/image4.png"/><Relationship Id="rId1" Type="http://schemas.microsoft.com/office/2007/relationships/media" Target="../media/media2.AVI"/><Relationship Id="rId2" Type="http://schemas.openxmlformats.org/officeDocument/2006/relationships/video" Target="../media/media2.AVI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1" y="990600"/>
            <a:ext cx="8686800" cy="167640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algn="ctr">
              <a:defRPr sz="4000" b="1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161416" y="3973158"/>
            <a:ext cx="4753984" cy="169164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marL="0" indent="0" algn="l">
              <a:buFontTx/>
              <a:buNone/>
              <a:defRPr sz="2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  <a:endParaRPr lang="en-US" altLang="en-US" noProof="0" dirty="0" smtClean="0"/>
          </a:p>
        </p:txBody>
      </p:sp>
      <p:pic>
        <p:nvPicPr>
          <p:cNvPr id="4104" name="PPP_AMEDI_TLE_Healthy.AVI">
            <a:hlinkClick r:id="" action="ppaction://media"/>
          </p:cNvPr>
          <p:cNvPicPr>
            <a:picLocks noChangeAspect="1" noChangeArrowheads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/>
          <a:stretch>
            <a:fillRect/>
          </a:stretch>
        </p:blipFill>
        <p:spPr bwMode="auto">
          <a:xfrm>
            <a:off x="0" y="3580332"/>
            <a:ext cx="4118661" cy="213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1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10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1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1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04"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28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01937" y="182586"/>
            <a:ext cx="1713463" cy="61420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2887" y="182586"/>
            <a:ext cx="5691761" cy="61420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09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28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4923137"/>
            <a:ext cx="7543800" cy="1362706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3581399"/>
            <a:ext cx="7543800" cy="1341737"/>
          </a:xfrm>
        </p:spPr>
        <p:txBody>
          <a:bodyPr anchor="b"/>
          <a:lstStyle>
            <a:lvl1pPr marL="0" indent="0">
              <a:buNone/>
              <a:defRPr sz="1800"/>
            </a:lvl1pPr>
            <a:lvl2pPr marL="412394" indent="0">
              <a:buNone/>
              <a:defRPr sz="1600"/>
            </a:lvl2pPr>
            <a:lvl3pPr marL="824789" indent="0">
              <a:buNone/>
              <a:defRPr sz="1400"/>
            </a:lvl3pPr>
            <a:lvl4pPr marL="1237183" indent="0">
              <a:buNone/>
              <a:defRPr sz="1300"/>
            </a:lvl4pPr>
            <a:lvl5pPr marL="1649578" indent="0">
              <a:buNone/>
              <a:defRPr sz="1300"/>
            </a:lvl5pPr>
            <a:lvl6pPr marL="2061972" indent="0">
              <a:buNone/>
              <a:defRPr sz="1300"/>
            </a:lvl6pPr>
            <a:lvl7pPr marL="2474366" indent="0">
              <a:buNone/>
              <a:defRPr sz="1300"/>
            </a:lvl7pPr>
            <a:lvl8pPr marL="2886761" indent="0">
              <a:buNone/>
              <a:defRPr sz="1300"/>
            </a:lvl8pPr>
            <a:lvl9pPr marL="3299155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128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2888" y="1295400"/>
            <a:ext cx="3740712" cy="495300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4689" y="1295400"/>
            <a:ext cx="3740711" cy="495300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21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2503" y="1295400"/>
            <a:ext cx="3703320" cy="717867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2394" indent="0">
              <a:buNone/>
              <a:defRPr sz="1800" b="1"/>
            </a:lvl2pPr>
            <a:lvl3pPr marL="824789" indent="0">
              <a:buNone/>
              <a:defRPr sz="1600" b="1"/>
            </a:lvl3pPr>
            <a:lvl4pPr marL="1237183" indent="0">
              <a:buNone/>
              <a:defRPr sz="1400" b="1"/>
            </a:lvl4pPr>
            <a:lvl5pPr marL="1649578" indent="0">
              <a:buNone/>
              <a:defRPr sz="1400" b="1"/>
            </a:lvl5pPr>
            <a:lvl6pPr marL="2061972" indent="0">
              <a:buNone/>
              <a:defRPr sz="1400" b="1"/>
            </a:lvl6pPr>
            <a:lvl7pPr marL="2474366" indent="0">
              <a:buNone/>
              <a:defRPr sz="1400" b="1"/>
            </a:lvl7pPr>
            <a:lvl8pPr marL="2886761" indent="0">
              <a:buNone/>
              <a:defRPr sz="1400" b="1"/>
            </a:lvl8pPr>
            <a:lvl9pPr marL="3299155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02503" y="2013267"/>
            <a:ext cx="3703320" cy="4235133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6699" y="1295400"/>
            <a:ext cx="3703320" cy="717867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2394" indent="0">
              <a:buNone/>
              <a:defRPr sz="1800" b="1"/>
            </a:lvl2pPr>
            <a:lvl3pPr marL="824789" indent="0">
              <a:buNone/>
              <a:defRPr sz="1600" b="1"/>
            </a:lvl3pPr>
            <a:lvl4pPr marL="1237183" indent="0">
              <a:buNone/>
              <a:defRPr sz="1400" b="1"/>
            </a:lvl4pPr>
            <a:lvl5pPr marL="1649578" indent="0">
              <a:buNone/>
              <a:defRPr sz="1400" b="1"/>
            </a:lvl5pPr>
            <a:lvl6pPr marL="2061972" indent="0">
              <a:buNone/>
              <a:defRPr sz="1400" b="1"/>
            </a:lvl6pPr>
            <a:lvl7pPr marL="2474366" indent="0">
              <a:buNone/>
              <a:defRPr sz="1400" b="1"/>
            </a:lvl7pPr>
            <a:lvl8pPr marL="2886761" indent="0">
              <a:buNone/>
              <a:defRPr sz="1400" b="1"/>
            </a:lvl8pPr>
            <a:lvl9pPr marL="3299155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6699" y="2013267"/>
            <a:ext cx="3703320" cy="4235133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372887" y="196326"/>
            <a:ext cx="7542513" cy="10058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37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43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355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96327"/>
            <a:ext cx="2659614" cy="1161887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1330" y="196326"/>
            <a:ext cx="4774070" cy="6128274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0" y="1358212"/>
            <a:ext cx="2659614" cy="4966387"/>
          </a:xfrm>
        </p:spPr>
        <p:txBody>
          <a:bodyPr/>
          <a:lstStyle>
            <a:lvl1pPr marL="0" indent="0">
              <a:buNone/>
              <a:defRPr sz="1300"/>
            </a:lvl1pPr>
            <a:lvl2pPr marL="412394" indent="0">
              <a:buNone/>
              <a:defRPr sz="1100"/>
            </a:lvl2pPr>
            <a:lvl3pPr marL="824789" indent="0">
              <a:buNone/>
              <a:defRPr sz="900"/>
            </a:lvl3pPr>
            <a:lvl4pPr marL="1237183" indent="0">
              <a:buNone/>
              <a:defRPr sz="800"/>
            </a:lvl4pPr>
            <a:lvl5pPr marL="1649578" indent="0">
              <a:buNone/>
              <a:defRPr sz="800"/>
            </a:lvl5pPr>
            <a:lvl6pPr marL="2061972" indent="0">
              <a:buNone/>
              <a:defRPr sz="800"/>
            </a:lvl6pPr>
            <a:lvl7pPr marL="2474366" indent="0">
              <a:buNone/>
              <a:defRPr sz="800"/>
            </a:lvl7pPr>
            <a:lvl8pPr marL="2886761" indent="0">
              <a:buNone/>
              <a:defRPr sz="800"/>
            </a:lvl8pPr>
            <a:lvl9pPr marL="3299155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207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171" y="4699518"/>
            <a:ext cx="5487258" cy="566599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14171" y="510990"/>
            <a:ext cx="5487258" cy="4115373"/>
          </a:xfrm>
        </p:spPr>
        <p:txBody>
          <a:bodyPr/>
          <a:lstStyle>
            <a:lvl1pPr marL="0" indent="0">
              <a:buNone/>
              <a:defRPr sz="2900"/>
            </a:lvl1pPr>
            <a:lvl2pPr marL="412394" indent="0">
              <a:buNone/>
              <a:defRPr sz="2500"/>
            </a:lvl2pPr>
            <a:lvl3pPr marL="824789" indent="0">
              <a:buNone/>
              <a:defRPr sz="2200"/>
            </a:lvl3pPr>
            <a:lvl4pPr marL="1237183" indent="0">
              <a:buNone/>
              <a:defRPr sz="1800"/>
            </a:lvl4pPr>
            <a:lvl5pPr marL="1649578" indent="0">
              <a:buNone/>
              <a:defRPr sz="1800"/>
            </a:lvl5pPr>
            <a:lvl6pPr marL="2061972" indent="0">
              <a:buNone/>
              <a:defRPr sz="1800"/>
            </a:lvl6pPr>
            <a:lvl7pPr marL="2474366" indent="0">
              <a:buNone/>
              <a:defRPr sz="1800"/>
            </a:lvl7pPr>
            <a:lvl8pPr marL="2886761" indent="0">
              <a:buNone/>
              <a:defRPr sz="1800"/>
            </a:lvl8pPr>
            <a:lvl9pPr marL="3299155" indent="0">
              <a:buNone/>
              <a:defRPr sz="18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4171" y="5266117"/>
            <a:ext cx="5487258" cy="804714"/>
          </a:xfrm>
        </p:spPr>
        <p:txBody>
          <a:bodyPr/>
          <a:lstStyle>
            <a:lvl1pPr marL="0" indent="0">
              <a:buNone/>
              <a:defRPr sz="1300"/>
            </a:lvl1pPr>
            <a:lvl2pPr marL="412394" indent="0">
              <a:buNone/>
              <a:defRPr sz="1100"/>
            </a:lvl2pPr>
            <a:lvl3pPr marL="824789" indent="0">
              <a:buNone/>
              <a:defRPr sz="900"/>
            </a:lvl3pPr>
            <a:lvl4pPr marL="1237183" indent="0">
              <a:buNone/>
              <a:defRPr sz="800"/>
            </a:lvl4pPr>
            <a:lvl5pPr marL="1649578" indent="0">
              <a:buNone/>
              <a:defRPr sz="800"/>
            </a:lvl5pPr>
            <a:lvl6pPr marL="2061972" indent="0">
              <a:buNone/>
              <a:defRPr sz="800"/>
            </a:lvl6pPr>
            <a:lvl7pPr marL="2474366" indent="0">
              <a:buNone/>
              <a:defRPr sz="800"/>
            </a:lvl7pPr>
            <a:lvl8pPr marL="2886761" indent="0">
              <a:buNone/>
              <a:defRPr sz="800"/>
            </a:lvl8pPr>
            <a:lvl9pPr marL="3299155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5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microsoft.com/office/2007/relationships/media" Target="../media/media1.AVI"/><Relationship Id="rId14" Type="http://schemas.openxmlformats.org/officeDocument/2006/relationships/video" Target="../media/media1.AVI"/><Relationship Id="rId15" Type="http://schemas.openxmlformats.org/officeDocument/2006/relationships/image" Target="../media/image1.jpeg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72887" y="196326"/>
            <a:ext cx="7542513" cy="1005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6" tIns="45718" rIns="91436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72887" y="1291017"/>
            <a:ext cx="7542513" cy="4957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pic>
        <p:nvPicPr>
          <p:cNvPr id="1032" name="PPP_AMEDI_TXT_Healthy.AVI">
            <a:hlinkClick r:id="" action="ppaction://media"/>
          </p:cNvPr>
          <p:cNvPicPr>
            <a:picLocks noChangeAspect="1" noChangeArrowheads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rcRect/>
          <a:stretch>
            <a:fillRect/>
          </a:stretch>
        </p:blipFill>
        <p:spPr bwMode="auto">
          <a:xfrm>
            <a:off x="0" y="3580332"/>
            <a:ext cx="1348576" cy="3277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5/14/13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00" fill="hold"/>
                                        <p:tgtEl>
                                          <p:spTgt spid="10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3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2"/>
                  </p:tgtEl>
                </p:cond>
              </p:nextCondLst>
            </p:seq>
          </p:childTnLst>
        </p:cTn>
      </p:par>
    </p:tnLst>
  </p:timing>
  <p:txStyles>
    <p:titleStyle>
      <a:lvl1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+mj-lt"/>
          <a:ea typeface="+mj-ea"/>
          <a:cs typeface="+mj-cs"/>
        </a:defRPr>
      </a:lvl1pPr>
      <a:lvl2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2pPr>
      <a:lvl3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3pPr>
      <a:lvl4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4pPr>
      <a:lvl5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5pPr>
      <a:lvl6pPr marL="412394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6pPr>
      <a:lvl7pPr marL="824789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7pPr>
      <a:lvl8pPr marL="1237183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8pPr>
      <a:lvl9pPr marL="1649578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9pPr>
    </p:titleStyle>
    <p:bodyStyle>
      <a:lvl1pPr marL="342231" indent="-342231" algn="l" defTabSz="915001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FFFFFF"/>
          </a:solidFill>
          <a:latin typeface="+mn-lt"/>
          <a:ea typeface="+mn-ea"/>
          <a:cs typeface="+mn-cs"/>
        </a:defRPr>
      </a:lvl1pPr>
      <a:lvl2pPr marL="743170" indent="-286385" algn="l" defTabSz="915001" rtl="0" eaLnBrk="1" fontAlgn="base" hangingPunct="1">
        <a:spcBef>
          <a:spcPct val="20000"/>
        </a:spcBef>
        <a:spcAft>
          <a:spcPct val="0"/>
        </a:spcAft>
        <a:buChar char="–"/>
        <a:defRPr sz="2100">
          <a:solidFill>
            <a:srgbClr val="FFFFFF"/>
          </a:solidFill>
          <a:latin typeface="+mn-lt"/>
        </a:defRPr>
      </a:lvl2pPr>
      <a:lvl3pPr marL="1142676" indent="-227677" algn="l" defTabSz="915001" rtl="0" eaLnBrk="1" fontAlgn="base" hangingPunct="1">
        <a:spcBef>
          <a:spcPct val="20000"/>
        </a:spcBef>
        <a:spcAft>
          <a:spcPct val="0"/>
        </a:spcAft>
        <a:buChar char="•"/>
        <a:defRPr sz="1900">
          <a:solidFill>
            <a:srgbClr val="FFFFFF"/>
          </a:solidFill>
          <a:latin typeface="+mn-lt"/>
        </a:defRPr>
      </a:lvl3pPr>
      <a:lvl4pPr marL="1599461" indent="-227677" algn="l" defTabSz="915001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FFFFFF"/>
          </a:solidFill>
          <a:latin typeface="+mn-lt"/>
        </a:defRPr>
      </a:lvl4pPr>
      <a:lvl5pPr marL="2057677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5pPr>
      <a:lvl6pPr marL="2470071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6pPr>
      <a:lvl7pPr marL="2882465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7pPr>
      <a:lvl8pPr marL="3294860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8pPr>
      <a:lvl9pPr marL="3707254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9pPr>
    </p:bodyStyle>
    <p:otherStyle>
      <a:defPPr>
        <a:defRPr lang="en-US"/>
      </a:defPPr>
      <a:lvl1pPr marL="0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2394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4789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7183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49578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61972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74366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86761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99155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Open MRS – DSS Coding &amp; Alerts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CSC868 – Group 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332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Overcoming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Skills &amp; Teamwork</a:t>
            </a:r>
          </a:p>
          <a:p>
            <a:pPr lvl="1"/>
            <a:r>
              <a:rPr lang="en-US" dirty="0" smtClean="0"/>
              <a:t>We had some assumptions in skills including Annotations, UML, JSP, and learning </a:t>
            </a:r>
            <a:r>
              <a:rPr lang="en-US" dirty="0" err="1" smtClean="0"/>
              <a:t>OpenMRS</a:t>
            </a:r>
            <a:r>
              <a:rPr lang="en-US" dirty="0" smtClean="0"/>
              <a:t> that proved to be in issue in some initial mismatches of assignments</a:t>
            </a:r>
          </a:p>
          <a:p>
            <a:pPr lvl="1"/>
            <a:r>
              <a:rPr lang="en-US" dirty="0" smtClean="0"/>
              <a:t>By better matching skills to assignments and cooperative teamwork we were able to maintain a better work flow, have a smother code integration and deal with the dependencies.</a:t>
            </a:r>
          </a:p>
          <a:p>
            <a:pPr lvl="1"/>
            <a:r>
              <a:rPr lang="en-US" dirty="0" smtClean="0"/>
              <a:t>Utilizing </a:t>
            </a:r>
            <a:r>
              <a:rPr lang="en-US" dirty="0" err="1" smtClean="0"/>
              <a:t>LaTeX</a:t>
            </a:r>
            <a:r>
              <a:rPr lang="en-US" dirty="0" smtClean="0"/>
              <a:t> allowed us to more readily integrate our documentation even when submitted near the deadline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239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Decision Support System provides a simplified language for allowing rule creation </a:t>
            </a:r>
          </a:p>
          <a:p>
            <a:r>
              <a:rPr lang="en-US" dirty="0" smtClean="0"/>
              <a:t>Rules allow data to be transformed into information</a:t>
            </a:r>
          </a:p>
          <a:p>
            <a:r>
              <a:rPr lang="en-US" dirty="0" smtClean="0"/>
              <a:t>By working together as a team and supporting each other we were able to overcome impediments and complete the project.</a:t>
            </a:r>
          </a:p>
          <a:p>
            <a:r>
              <a:rPr lang="en-US" dirty="0" smtClean="0"/>
              <a:t>Future work on the DSS for </a:t>
            </a:r>
            <a:r>
              <a:rPr lang="en-US" dirty="0" err="1" smtClean="0"/>
              <a:t>openMRS</a:t>
            </a:r>
            <a:r>
              <a:rPr lang="en-US" dirty="0" smtClean="0"/>
              <a:t> would include the assignment of rules to specific concerns and the management (deleting, disabling, etc.) of rules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709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7200" dirty="0" smtClean="0"/>
          </a:p>
          <a:p>
            <a:pPr marL="0" indent="0" algn="ctr">
              <a:buNone/>
            </a:pPr>
            <a:r>
              <a:rPr lang="en-US" sz="7200" dirty="0" smtClean="0"/>
              <a:t>Q &amp; A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411759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1 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Robert Bierman</a:t>
            </a:r>
          </a:p>
          <a:p>
            <a:pPr>
              <a:lnSpc>
                <a:spcPct val="150000"/>
              </a:lnSpc>
            </a:pPr>
            <a:r>
              <a:rPr lang="en-US" dirty="0"/>
              <a:t>Kay Choi</a:t>
            </a:r>
          </a:p>
          <a:p>
            <a:pPr>
              <a:lnSpc>
                <a:spcPct val="150000"/>
              </a:lnSpc>
            </a:pPr>
            <a:r>
              <a:rPr lang="en-US" dirty="0"/>
              <a:t>Steven </a:t>
            </a:r>
            <a:r>
              <a:rPr lang="en-US" dirty="0" err="1"/>
              <a:t>Gimeno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Jason </a:t>
            </a:r>
            <a:r>
              <a:rPr lang="en-US" dirty="0" err="1"/>
              <a:t>Lum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Ying Kit Ng</a:t>
            </a:r>
          </a:p>
          <a:p>
            <a:pPr>
              <a:lnSpc>
                <a:spcPct val="150000"/>
              </a:lnSpc>
            </a:pPr>
            <a:r>
              <a:rPr lang="en-US" dirty="0"/>
              <a:t>Bianca </a:t>
            </a:r>
            <a:r>
              <a:rPr lang="en-US" dirty="0" err="1"/>
              <a:t>Uy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Victor </a:t>
            </a:r>
            <a:r>
              <a:rPr lang="en-US" dirty="0" err="1"/>
              <a:t>Woeltjen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0069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and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Physicians need not only a repository of information but also assistance in efficiently processing that information.</a:t>
            </a:r>
          </a:p>
          <a:p>
            <a:r>
              <a:rPr lang="en-US" dirty="0" smtClean="0"/>
              <a:t>Decision support systems help analyze data in a relevant fashion</a:t>
            </a:r>
          </a:p>
          <a:p>
            <a:r>
              <a:rPr lang="en-US" dirty="0" smtClean="0"/>
              <a:t>By creating a “rule” based DSS where physicians themselves (and others) can write these rules in a simplified manner allows effective use of DSS</a:t>
            </a:r>
          </a:p>
          <a:p>
            <a:r>
              <a:rPr lang="en-US" dirty="0" smtClean="0"/>
              <a:t>Integrated into </a:t>
            </a:r>
            <a:r>
              <a:rPr lang="en-US" dirty="0" err="1" smtClean="0"/>
              <a:t>OpenMRS</a:t>
            </a:r>
            <a:r>
              <a:rPr lang="en-US" dirty="0" smtClean="0"/>
              <a:t> to allow access to patient data and simplified messaging in the unified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090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Use Case Overview</a:t>
            </a:r>
            <a:endParaRPr lang="en-US" dirty="0"/>
          </a:p>
        </p:txBody>
      </p:sp>
      <p:pic>
        <p:nvPicPr>
          <p:cNvPr id="4" name="Content Placeholder 3" descr="OpenMRS Architectur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340" t="14426" r="-15340" b="-480"/>
          <a:stretch/>
        </p:blipFill>
        <p:spPr>
          <a:xfrm>
            <a:off x="936075" y="1676400"/>
            <a:ext cx="8607493" cy="4495800"/>
          </a:xfrm>
        </p:spPr>
      </p:pic>
    </p:spTree>
    <p:extLst>
      <p:ext uri="{BB962C8B-B14F-4D97-AF65-F5344CB8AC3E}">
        <p14:creationId xmlns:p14="http://schemas.microsoft.com/office/powerpoint/2010/main" val="98521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Use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Creating Rules for: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Drug Interactions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Abnormal Test Results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Significant changes in vitals between encounters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Patient reminders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287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72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770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Netbeans</a:t>
            </a:r>
            <a:endParaRPr lang="en-US" dirty="0" smtClean="0"/>
          </a:p>
          <a:p>
            <a:r>
              <a:rPr lang="en-US" dirty="0" smtClean="0"/>
              <a:t>Java</a:t>
            </a:r>
          </a:p>
          <a:p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dirty="0" smtClean="0"/>
              <a:t>XML</a:t>
            </a:r>
          </a:p>
          <a:p>
            <a:r>
              <a:rPr lang="en-US" dirty="0" smtClean="0"/>
              <a:t>JSP</a:t>
            </a:r>
          </a:p>
          <a:p>
            <a:r>
              <a:rPr lang="en-US" dirty="0" smtClean="0"/>
              <a:t>Spring Framework</a:t>
            </a:r>
          </a:p>
          <a:p>
            <a:r>
              <a:rPr lang="en-US" dirty="0" smtClean="0"/>
              <a:t>SVN</a:t>
            </a:r>
          </a:p>
          <a:p>
            <a:r>
              <a:rPr lang="en-US" dirty="0" smtClean="0"/>
              <a:t>Different Operating Systems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041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Overcoming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Schedules &amp; Communications</a:t>
            </a:r>
          </a:p>
          <a:p>
            <a:pPr lvl="1"/>
            <a:r>
              <a:rPr lang="en-US" dirty="0" smtClean="0"/>
              <a:t>We all had different schedules &amp; Locations</a:t>
            </a:r>
          </a:p>
          <a:p>
            <a:pPr lvl="1"/>
            <a:r>
              <a:rPr lang="en-US" dirty="0" smtClean="0"/>
              <a:t>This led to issues with dependencies and communication</a:t>
            </a:r>
          </a:p>
          <a:p>
            <a:pPr lvl="2"/>
            <a:r>
              <a:rPr lang="en-US" dirty="0" smtClean="0"/>
              <a:t>We would meet after class</a:t>
            </a:r>
          </a:p>
          <a:p>
            <a:pPr lvl="2"/>
            <a:r>
              <a:rPr lang="en-US" dirty="0" smtClean="0"/>
              <a:t>Several times in the Computer Lab (2-3 hours each time)</a:t>
            </a:r>
          </a:p>
          <a:p>
            <a:pPr lvl="2"/>
            <a:r>
              <a:rPr lang="en-US" dirty="0" smtClean="0"/>
              <a:t>Communicate via Email</a:t>
            </a:r>
          </a:p>
          <a:p>
            <a:pPr lvl="2"/>
            <a:r>
              <a:rPr lang="en-US" dirty="0" smtClean="0"/>
              <a:t>Met over the Web with Web Conferencing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01893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C018813499991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D75590B-10D4-4B85-BE8A-A3FE41800A2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TC018813499991</Template>
  <TotalTime>5221</TotalTime>
  <Words>343</Words>
  <Application>Microsoft Macintosh PowerPoint</Application>
  <PresentationFormat>On-screen Show (4:3)</PresentationFormat>
  <Paragraphs>53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TC018813499991</vt:lpstr>
      <vt:lpstr>Open MRS – DSS Coding &amp; Alerts</vt:lpstr>
      <vt:lpstr>Group 1 Members</vt:lpstr>
      <vt:lpstr>Introduction and Overview</vt:lpstr>
      <vt:lpstr>Architecture Use Case Overview</vt:lpstr>
      <vt:lpstr>Typical Use Cases</vt:lpstr>
      <vt:lpstr>Demo</vt:lpstr>
      <vt:lpstr>Architecture</vt:lpstr>
      <vt:lpstr>Development</vt:lpstr>
      <vt:lpstr>Overcoming Issues</vt:lpstr>
      <vt:lpstr>Overcoming Issues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Animated_Medical_Health</dc:title>
  <dc:creator/>
  <cp:keywords/>
  <dc:description>2010 animated medical powerpoint template from PresentationPro.com</dc:description>
  <cp:lastModifiedBy>Robert Bierman</cp:lastModifiedBy>
  <cp:revision>38</cp:revision>
  <dcterms:modified xsi:type="dcterms:W3CDTF">2013-05-14T22:31:11Z</dcterms:modified>
  <cp:category>2010 medical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TC018813499991</vt:lpwstr>
  </property>
</Properties>
</file>

<file path=docProps/thumbnail.jpeg>
</file>